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1" r:id="rId3"/>
    <p:sldId id="262" r:id="rId4"/>
    <p:sldId id="263" r:id="rId5"/>
    <p:sldId id="259" r:id="rId6"/>
    <p:sldId id="267" r:id="rId7"/>
    <p:sldId id="265" r:id="rId8"/>
    <p:sldId id="266" r:id="rId9"/>
    <p:sldId id="268" r:id="rId10"/>
    <p:sldId id="264" r:id="rId11"/>
    <p:sldId id="258" r:id="rId12"/>
    <p:sldId id="260" r:id="rId13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3DBDA"/>
    <a:srgbClr val="D1D9D7"/>
    <a:srgbClr val="CDD5D2"/>
    <a:srgbClr val="C3CECF"/>
    <a:srgbClr val="C8D1D1"/>
    <a:srgbClr val="C8D1D2"/>
    <a:srgbClr val="CAD3D0"/>
    <a:srgbClr val="CAD3D4"/>
    <a:srgbClr val="99BFC7"/>
    <a:srgbClr val="C1DE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50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E7DBCD-E8CC-4199-949F-C761AB1CDFB0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dirty="0"/>
              <a:t>Konferencja Absolwentów</a:t>
            </a:r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37EB8EB-1A02-4FFC-A4AB-301CFB65E6B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7F41A32-9117-4376-8516-3BDB6E9FCE06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 dirty="0" smtClean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pl-PL" dirty="0"/>
              <a:t>Konferencja Absolwentów</a:t>
            </a:r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77D8EF5-0A6C-443A-A315-7095A658732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71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57A561-F4BD-452D-AED0-56D895C04057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l-PL" dirty="0" smtClean="0"/>
          </a:p>
        </p:txBody>
      </p:sp>
      <p:sp>
        <p:nvSpPr>
          <p:cNvPr id="7173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9792E8-8FFB-4E5D-BBB8-93E94062D29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pl-PL" dirty="0" smtClean="0"/>
          </a:p>
        </p:txBody>
      </p:sp>
      <p:sp>
        <p:nvSpPr>
          <p:cNvPr id="9221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81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78534-5CE8-4309-B55D-3F99D5DD4067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pl-PL" dirty="0" smtClean="0"/>
          </a:p>
        </p:txBody>
      </p:sp>
      <p:sp>
        <p:nvSpPr>
          <p:cNvPr id="8197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1024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0CEEF3D-D4AF-4D9F-BE8B-9E912A98243D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pl-PL" dirty="0" smtClean="0"/>
          </a:p>
        </p:txBody>
      </p:sp>
      <p:sp>
        <p:nvSpPr>
          <p:cNvPr id="10245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81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78534-5CE8-4309-B55D-3F99D5DD4067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pl-PL" dirty="0" smtClean="0"/>
          </a:p>
        </p:txBody>
      </p:sp>
      <p:sp>
        <p:nvSpPr>
          <p:cNvPr id="8197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81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78534-5CE8-4309-B55D-3F99D5DD4067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pl-PL" dirty="0" smtClean="0"/>
          </a:p>
        </p:txBody>
      </p:sp>
      <p:sp>
        <p:nvSpPr>
          <p:cNvPr id="8197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81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78534-5CE8-4309-B55D-3F99D5DD4067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pl-PL" dirty="0" smtClean="0"/>
          </a:p>
        </p:txBody>
      </p:sp>
      <p:sp>
        <p:nvSpPr>
          <p:cNvPr id="8197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9792E8-8FFB-4E5D-BBB8-93E94062D29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pl-PL" dirty="0" smtClean="0"/>
          </a:p>
        </p:txBody>
      </p:sp>
      <p:sp>
        <p:nvSpPr>
          <p:cNvPr id="9221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81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878534-5CE8-4309-B55D-3F99D5DD4067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pl-PL" dirty="0" smtClean="0"/>
          </a:p>
        </p:txBody>
      </p:sp>
      <p:sp>
        <p:nvSpPr>
          <p:cNvPr id="8197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9792E8-8FFB-4E5D-BBB8-93E94062D29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pl-PL" dirty="0" smtClean="0"/>
          </a:p>
        </p:txBody>
      </p:sp>
      <p:sp>
        <p:nvSpPr>
          <p:cNvPr id="9221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9792E8-8FFB-4E5D-BBB8-93E94062D29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pl-PL" dirty="0" smtClean="0"/>
          </a:p>
        </p:txBody>
      </p:sp>
      <p:sp>
        <p:nvSpPr>
          <p:cNvPr id="9221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dirty="0" smtClean="0"/>
          </a:p>
        </p:txBody>
      </p:sp>
      <p:sp>
        <p:nvSpPr>
          <p:cNvPr id="92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9792E8-8FFB-4E5D-BBB8-93E94062D29C}" type="slidenum">
              <a:rPr lang="pl-PL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pl-PL" dirty="0" smtClean="0"/>
          </a:p>
        </p:txBody>
      </p:sp>
      <p:sp>
        <p:nvSpPr>
          <p:cNvPr id="9221" name="Symbol zastępczy stopki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l-PL" dirty="0" smtClean="0"/>
              <a:t>Konferencja Absolwentów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5C1F0-7E11-4B00-A123-6E6FAF1334AC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D8964-F135-41E4-A912-2620B4AB6D9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005DD-443E-4119-82F2-FE4EC20A46EE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CEC69-1580-442B-80E1-AA34F614AA8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74235-69E5-470D-9273-7E12807DD528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DA296-A8C6-4E37-BA04-3168CAFF910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BB825-176D-43B0-A410-4E2417463573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1F7F8-F4CF-41BE-8A52-509C3928B4A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333A9-CF0E-4CA4-81B9-574BE598D6E5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32705-9D56-43F5-84F7-D0BA480B2E0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367B4-E66E-4CC0-BB1D-1F7A95E1422D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F174-7BFE-4394-B767-D5A140A8091F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DFEFD-A554-4CD5-92C5-36DD6B497CD4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A1DA6-B22E-4A7A-AD2B-91D6D5E97147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62465-11E1-4AD9-928A-1F723F84DFD5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EBCFA-F193-4E0D-A334-CE61B4028B22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5AEA0-440B-46BD-8296-512A925864BD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57FF4-8B85-474A-863F-EC00D029ED9A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74E2E-5B2D-4656-935C-B4F4BD2F570B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9B391-BD65-42B9-9528-C7D142DB72B9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 dirty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A753E-EEE9-4DA5-A8C3-A66D9390ADDC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0C6BB-5B21-4D04-9B50-63A7A5EF0F41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10BA26-A5B4-41C0-9FDA-FE8914141850}" type="datetimeFigureOut">
              <a:rPr lang="pl-PL"/>
              <a:pPr>
                <a:defRPr/>
              </a:pPr>
              <a:t>2010-07-16</a:t>
            </a:fld>
            <a:endParaRPr lang="pl-PL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30D815-4F52-4090-B5C5-3C8381C73D83}" type="slidenum">
              <a:rPr lang="pl-PL"/>
              <a:pPr>
                <a:defRPr/>
              </a:pPr>
              <a:t>‹#›</a:t>
            </a:fld>
            <a:endParaRPr lang="pl-P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://www.ksap.gov.pl/" TargetMode="External"/><Relationship Id="rId9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ksap.gov.pl/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0" y="1340768"/>
            <a:ext cx="9144000" cy="1830065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0"/>
              </a:spcAft>
            </a:pPr>
            <a:r>
              <a:rPr lang="pl-PL" sz="5000" b="1" dirty="0" smtClean="0"/>
              <a:t>Ciągłość i zmiana </a:t>
            </a:r>
            <a:br>
              <a:rPr lang="pl-PL" sz="5000" b="1" dirty="0" smtClean="0"/>
            </a:br>
            <a:r>
              <a:rPr lang="pl-PL" sz="5000" b="1" dirty="0" smtClean="0"/>
              <a:t>w polityce rynku pracy</a:t>
            </a:r>
            <a:endParaRPr lang="pl-PL" sz="2600" b="1" dirty="0" smtClean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403648" y="4797152"/>
            <a:ext cx="6400800" cy="11303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3300" dirty="0" smtClean="0"/>
              <a:t>Projekt współfinansowany przez Unię Europejską</a:t>
            </a:r>
            <a:br>
              <a:rPr lang="pl-PL" sz="3300" dirty="0" smtClean="0"/>
            </a:br>
            <a:r>
              <a:rPr lang="pl-PL" sz="3300" dirty="0" smtClean="0"/>
              <a:t>w ramach Europejskiego Funduszu Społecznego </a:t>
            </a:r>
          </a:p>
        </p:txBody>
      </p:sp>
      <p:pic>
        <p:nvPicPr>
          <p:cNvPr id="2052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0" y="3140968"/>
            <a:ext cx="9144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600" b="1" dirty="0" smtClean="0">
                <a:latin typeface="+mj-lt"/>
              </a:rPr>
              <a:t>Analiza zastosowania pasywnych i aktywnych </a:t>
            </a:r>
          </a:p>
          <a:p>
            <a:pPr algn="ctr"/>
            <a:r>
              <a:rPr lang="pl-PL" sz="2600" b="1" dirty="0" smtClean="0">
                <a:latin typeface="+mj-lt"/>
              </a:rPr>
              <a:t>instrumentów rynku pracy w latach 1990 – 2009</a:t>
            </a:r>
          </a:p>
          <a:p>
            <a:pPr algn="ctr"/>
            <a:endParaRPr lang="pl-PL" sz="2600" b="1" dirty="0" smtClean="0">
              <a:latin typeface="+mj-lt"/>
            </a:endParaRPr>
          </a:p>
          <a:p>
            <a:pPr algn="ctr"/>
            <a:r>
              <a:rPr lang="pl-PL" sz="2600" b="1" dirty="0" smtClean="0">
                <a:latin typeface="+mj-lt"/>
              </a:rPr>
              <a:t>Bartosz Staszewski</a:t>
            </a:r>
            <a:endParaRPr lang="pl-PL" sz="2600" b="1" dirty="0">
              <a:latin typeface="+mj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Ekspert o naszej pracy … </a:t>
            </a:r>
          </a:p>
        </p:txBody>
      </p:sp>
      <p:pic>
        <p:nvPicPr>
          <p:cNvPr id="4100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  <p:pic>
        <p:nvPicPr>
          <p:cNvPr id="24579" name="Picture 3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437112"/>
            <a:ext cx="1869034" cy="1773936"/>
          </a:xfrm>
          <a:prstGeom prst="rect">
            <a:avLst/>
          </a:prstGeom>
          <a:noFill/>
        </p:spPr>
      </p:pic>
      <p:sp>
        <p:nvSpPr>
          <p:cNvPr id="13" name="Objaśnienie owalne 12"/>
          <p:cNvSpPr/>
          <p:nvPr/>
        </p:nvSpPr>
        <p:spPr>
          <a:xfrm>
            <a:off x="251520" y="1484784"/>
            <a:ext cx="8892480" cy="3312368"/>
          </a:xfrm>
          <a:prstGeom prst="wedgeEllipseCallout">
            <a:avLst>
              <a:gd name="adj1" fmla="val -37447"/>
              <a:gd name="adj2" fmla="val 54507"/>
            </a:avLst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 smtClean="0">
              <a:solidFill>
                <a:schemeClr val="tx1"/>
              </a:solidFill>
            </a:endParaRPr>
          </a:p>
          <a:p>
            <a:pPr algn="ctr"/>
            <a:r>
              <a:rPr lang="pl-PL" dirty="0" smtClean="0">
                <a:solidFill>
                  <a:schemeClr val="tx1"/>
                </a:solidFill>
              </a:rPr>
              <a:t>„Recenzowany materiał może być zarekomendowany jako </a:t>
            </a:r>
            <a:r>
              <a:rPr lang="pl-PL" b="1" dirty="0" smtClean="0">
                <a:solidFill>
                  <a:schemeClr val="tx1"/>
                </a:solidFill>
              </a:rPr>
              <a:t>bardzo wartościowe</a:t>
            </a:r>
            <a:r>
              <a:rPr lang="pl-PL" dirty="0" smtClean="0">
                <a:solidFill>
                  <a:schemeClr val="tx1"/>
                </a:solidFill>
              </a:rPr>
              <a:t> </a:t>
            </a:r>
            <a:r>
              <a:rPr lang="pl-PL" b="1" dirty="0" smtClean="0">
                <a:solidFill>
                  <a:schemeClr val="tx1"/>
                </a:solidFill>
              </a:rPr>
              <a:t>opracowanie </a:t>
            </a:r>
            <a:r>
              <a:rPr lang="pl-PL" dirty="0" smtClean="0">
                <a:solidFill>
                  <a:schemeClr val="tx1"/>
                </a:solidFill>
              </a:rPr>
              <a:t>dla osoby odpowiedzialnej </a:t>
            </a:r>
          </a:p>
          <a:p>
            <a:pPr algn="ctr"/>
            <a:r>
              <a:rPr lang="pl-PL" dirty="0" smtClean="0">
                <a:solidFill>
                  <a:schemeClr val="tx1"/>
                </a:solidFill>
              </a:rPr>
              <a:t>za tworzenie polityki rynku pracy. Może służyć również jako </a:t>
            </a:r>
            <a:r>
              <a:rPr lang="pl-PL" b="1" dirty="0" smtClean="0">
                <a:solidFill>
                  <a:schemeClr val="tx1"/>
                </a:solidFill>
              </a:rPr>
              <a:t>dokument rządowy</a:t>
            </a:r>
            <a:r>
              <a:rPr lang="pl-PL" dirty="0" smtClean="0">
                <a:solidFill>
                  <a:schemeClr val="tx1"/>
                </a:solidFill>
              </a:rPr>
              <a:t> w pracach komisji sejmowej zajmującej się kwestiami społecznymi.”</a:t>
            </a:r>
          </a:p>
          <a:p>
            <a:pPr algn="ctr"/>
            <a:r>
              <a:rPr lang="pl-PL" dirty="0" smtClean="0">
                <a:solidFill>
                  <a:schemeClr val="tx1"/>
                </a:solidFill>
              </a:rPr>
              <a:t>„…w okresie sprawowania przeze mnie kierowniczej funkcji </a:t>
            </a:r>
          </a:p>
          <a:p>
            <a:pPr algn="ctr"/>
            <a:r>
              <a:rPr lang="pl-PL" dirty="0" smtClean="0">
                <a:solidFill>
                  <a:schemeClr val="tx1"/>
                </a:solidFill>
              </a:rPr>
              <a:t>w systemie zarządzania problematyką bezrobocia w Polsce spotkałem się z </a:t>
            </a:r>
            <a:r>
              <a:rPr lang="pl-PL" b="1" dirty="0" smtClean="0">
                <a:solidFill>
                  <a:schemeClr val="tx1"/>
                </a:solidFill>
              </a:rPr>
              <a:t>zaledwie dwoma </a:t>
            </a:r>
            <a:r>
              <a:rPr lang="pl-PL" dirty="0" smtClean="0">
                <a:solidFill>
                  <a:schemeClr val="tx1"/>
                </a:solidFill>
              </a:rPr>
              <a:t>opracowaniami dorównującymi materiałowi recenzowanemu.”</a:t>
            </a:r>
          </a:p>
          <a:p>
            <a:pPr algn="ctr"/>
            <a:r>
              <a:rPr lang="pl-PL" sz="1200" dirty="0" smtClean="0">
                <a:solidFill>
                  <a:schemeClr val="tx1"/>
                </a:solidFill>
              </a:rPr>
              <a:t>(Piotr Kulpa)</a:t>
            </a:r>
            <a:endParaRPr lang="pl-PL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pl-PL" sz="4000" b="1" dirty="0" smtClean="0"/>
              <a:t>O nas…</a:t>
            </a:r>
          </a:p>
        </p:txBody>
      </p:sp>
      <p:pic>
        <p:nvPicPr>
          <p:cNvPr id="3077" name="Picture 3" descr="C:\Users\dominika\Desktop\UE+EFS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log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napi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  <p:pic>
        <p:nvPicPr>
          <p:cNvPr id="3082" name="Picture 10" descr="C:\Users\dominika\Desktop\zdjęcia ksap\Pod konferencją absolwentów XIX promocji\IMG_29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196752"/>
            <a:ext cx="8424936" cy="4739027"/>
          </a:xfrm>
          <a:prstGeom prst="rect">
            <a:avLst/>
          </a:prstGeom>
          <a:noFill/>
        </p:spPr>
      </p:pic>
      <p:sp>
        <p:nvSpPr>
          <p:cNvPr id="14" name="Objaśnienie w chmurce 13"/>
          <p:cNvSpPr/>
          <p:nvPr/>
        </p:nvSpPr>
        <p:spPr>
          <a:xfrm>
            <a:off x="323528" y="476672"/>
            <a:ext cx="5688632" cy="2088232"/>
          </a:xfrm>
          <a:prstGeom prst="cloudCallout">
            <a:avLst>
              <a:gd name="adj1" fmla="val 20432"/>
              <a:gd name="adj2" fmla="val 65768"/>
            </a:avLst>
          </a:prstGeom>
          <a:solidFill>
            <a:srgbClr val="D3DB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5400" b="1" dirty="0" smtClean="0">
                <a:solidFill>
                  <a:schemeClr val="tx1"/>
                </a:solidFill>
              </a:rPr>
              <a:t>???</a:t>
            </a:r>
            <a:endParaRPr lang="pl-PL" sz="5400" b="1" dirty="0">
              <a:solidFill>
                <a:schemeClr val="tx1"/>
              </a:solidFill>
            </a:endParaRPr>
          </a:p>
        </p:txBody>
      </p:sp>
      <p:pic>
        <p:nvPicPr>
          <p:cNvPr id="15" name="Picture 9" descr="C:\Users\dominika\Desktop\w_ZA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39752" y="692696"/>
            <a:ext cx="1440160" cy="1682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Objaśnienie owalne 11"/>
          <p:cNvSpPr/>
          <p:nvPr/>
        </p:nvSpPr>
        <p:spPr>
          <a:xfrm>
            <a:off x="5292080" y="1412776"/>
            <a:ext cx="2304256" cy="1152128"/>
          </a:xfrm>
          <a:prstGeom prst="wedgeEllipseCallout">
            <a:avLst>
              <a:gd name="adj1" fmla="val -32821"/>
              <a:gd name="adj2" fmla="val 96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Grzegorz Pniewski</a:t>
            </a:r>
            <a:endParaRPr lang="pl-PL" dirty="0"/>
          </a:p>
        </p:txBody>
      </p:sp>
      <p:sp>
        <p:nvSpPr>
          <p:cNvPr id="13" name="Objaśnienie owalne 12"/>
          <p:cNvSpPr/>
          <p:nvPr/>
        </p:nvSpPr>
        <p:spPr>
          <a:xfrm>
            <a:off x="4716016" y="1268760"/>
            <a:ext cx="2304256" cy="1152128"/>
          </a:xfrm>
          <a:prstGeom prst="wedgeEllipseCallout">
            <a:avLst>
              <a:gd name="adj1" fmla="val -32821"/>
              <a:gd name="adj2" fmla="val 963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Kornel </a:t>
            </a:r>
            <a:r>
              <a:rPr lang="pl-PL" dirty="0" err="1" smtClean="0"/>
              <a:t>Konarewicz</a:t>
            </a:r>
            <a:endParaRPr lang="pl-PL" dirty="0"/>
          </a:p>
        </p:txBody>
      </p:sp>
      <p:sp>
        <p:nvSpPr>
          <p:cNvPr id="17" name="Objaśnienie owalne 16"/>
          <p:cNvSpPr/>
          <p:nvPr/>
        </p:nvSpPr>
        <p:spPr>
          <a:xfrm>
            <a:off x="3995936" y="1412776"/>
            <a:ext cx="2304256" cy="1152128"/>
          </a:xfrm>
          <a:prstGeom prst="wedgeEllipseCallout">
            <a:avLst>
              <a:gd name="adj1" fmla="val -40262"/>
              <a:gd name="adj2" fmla="val 116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Monika </a:t>
            </a:r>
            <a:r>
              <a:rPr lang="pl-PL" dirty="0" err="1" smtClean="0"/>
              <a:t>Deszczka</a:t>
            </a:r>
            <a:endParaRPr lang="pl-PL" dirty="0"/>
          </a:p>
        </p:txBody>
      </p:sp>
      <p:sp>
        <p:nvSpPr>
          <p:cNvPr id="18" name="Objaśnienie owalne 17"/>
          <p:cNvSpPr/>
          <p:nvPr/>
        </p:nvSpPr>
        <p:spPr>
          <a:xfrm>
            <a:off x="3491880" y="908720"/>
            <a:ext cx="2304256" cy="1152128"/>
          </a:xfrm>
          <a:prstGeom prst="wedgeEllipseCallout">
            <a:avLst>
              <a:gd name="adj1" fmla="val -40262"/>
              <a:gd name="adj2" fmla="val 116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Mikołaj </a:t>
            </a:r>
            <a:r>
              <a:rPr lang="pl-PL" dirty="0" err="1" smtClean="0"/>
              <a:t>Cholewicz</a:t>
            </a:r>
            <a:endParaRPr lang="pl-PL" dirty="0"/>
          </a:p>
        </p:txBody>
      </p:sp>
      <p:sp>
        <p:nvSpPr>
          <p:cNvPr id="19" name="Objaśnienie owalne 18"/>
          <p:cNvSpPr/>
          <p:nvPr/>
        </p:nvSpPr>
        <p:spPr>
          <a:xfrm>
            <a:off x="3131840" y="1124744"/>
            <a:ext cx="2304256" cy="1152128"/>
          </a:xfrm>
          <a:prstGeom prst="wedgeEllipseCallout">
            <a:avLst>
              <a:gd name="adj1" fmla="val -40262"/>
              <a:gd name="adj2" fmla="val 116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Bartosz Staszewski</a:t>
            </a:r>
            <a:endParaRPr lang="pl-PL" dirty="0"/>
          </a:p>
        </p:txBody>
      </p:sp>
      <p:sp>
        <p:nvSpPr>
          <p:cNvPr id="16" name="Objaśnienie owalne 15"/>
          <p:cNvSpPr/>
          <p:nvPr/>
        </p:nvSpPr>
        <p:spPr>
          <a:xfrm>
            <a:off x="4499992" y="1412776"/>
            <a:ext cx="2304256" cy="1152128"/>
          </a:xfrm>
          <a:prstGeom prst="wedgeEllipseCallout">
            <a:avLst>
              <a:gd name="adj1" fmla="val -40262"/>
              <a:gd name="adj2" fmla="val 1162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Dominika Hasińska</a:t>
            </a:r>
            <a:endParaRPr lang="pl-PL" dirty="0"/>
          </a:p>
        </p:txBody>
      </p:sp>
      <p:sp>
        <p:nvSpPr>
          <p:cNvPr id="21" name="Objaśnienie owalne 20"/>
          <p:cNvSpPr/>
          <p:nvPr/>
        </p:nvSpPr>
        <p:spPr>
          <a:xfrm>
            <a:off x="3635896" y="0"/>
            <a:ext cx="2304256" cy="1152128"/>
          </a:xfrm>
          <a:prstGeom prst="wedgeEllipseCallout">
            <a:avLst>
              <a:gd name="adj1" fmla="val -72091"/>
              <a:gd name="adj2" fmla="val 839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smtClean="0"/>
              <a:t>Dr Andrzej Zybała</a:t>
            </a:r>
            <a:endParaRPr lang="pl-P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8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8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2" grpId="0" animBg="1"/>
      <p:bldP spid="12" grpId="1" animBg="1"/>
      <p:bldP spid="13" grpId="0" animBg="1"/>
      <p:bldP spid="13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16" grpId="0" animBg="1"/>
      <p:bldP spid="16" grpId="1" animBg="1"/>
      <p:bldP spid="21" grpId="0" animBg="1"/>
      <p:bldP spid="21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l-PL" dirty="0" smtClean="0"/>
              <a:t>Dziękuję za uwagę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4508500"/>
            <a:ext cx="6400800" cy="11303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pl-PL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3300" dirty="0" smtClean="0"/>
              <a:t>Projekt współfinansowany przez Unię Europejską</a:t>
            </a:r>
            <a:br>
              <a:rPr lang="pl-PL" sz="3300" dirty="0" smtClean="0"/>
            </a:br>
            <a:r>
              <a:rPr lang="pl-PL" sz="3300" dirty="0" smtClean="0"/>
              <a:t>w ramach Europejskiego Funduszu Społecznego</a:t>
            </a:r>
          </a:p>
        </p:txBody>
      </p:sp>
      <p:pic>
        <p:nvPicPr>
          <p:cNvPr id="5124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8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O metodzie … czyli „jest kreatywnie”</a:t>
            </a:r>
          </a:p>
        </p:txBody>
      </p:sp>
      <p:sp>
        <p:nvSpPr>
          <p:cNvPr id="3075" name="Podtytu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sz="2800" dirty="0" smtClean="0"/>
              <a:t>Raport – część analityczna:</a:t>
            </a:r>
          </a:p>
          <a:p>
            <a:pPr lvl="1" eaLnBrk="1" hangingPunct="1"/>
            <a:r>
              <a:rPr lang="pl-PL" sz="2600" dirty="0" smtClean="0"/>
              <a:t>Instrumenty i adresaci a nie instytucje</a:t>
            </a:r>
          </a:p>
          <a:p>
            <a:pPr lvl="1" eaLnBrk="1" hangingPunct="1"/>
            <a:r>
              <a:rPr lang="pl-PL" sz="2600" dirty="0" smtClean="0"/>
              <a:t>Rzeczywistość a nie założenia</a:t>
            </a:r>
          </a:p>
          <a:p>
            <a:pPr eaLnBrk="1" hangingPunct="1"/>
            <a:r>
              <a:rPr lang="pl-PL" sz="2800" dirty="0" smtClean="0"/>
              <a:t>Studia przypadków:</a:t>
            </a:r>
          </a:p>
          <a:p>
            <a:pPr lvl="1" algn="just" eaLnBrk="1" hangingPunct="1"/>
            <a:r>
              <a:rPr lang="pl-PL" sz="2600" dirty="0" smtClean="0"/>
              <a:t>Londyn – Aktywizacja długotrwale bezrobotnych </a:t>
            </a:r>
          </a:p>
          <a:p>
            <a:pPr lvl="1" algn="just" eaLnBrk="1" hangingPunct="1">
              <a:spcBef>
                <a:spcPts val="0"/>
              </a:spcBef>
              <a:buNone/>
            </a:pPr>
            <a:r>
              <a:rPr lang="pl-PL" sz="2600" dirty="0" smtClean="0"/>
              <a:t>	w Wielkiej Brytanii na przykładzie programu FND</a:t>
            </a:r>
          </a:p>
          <a:p>
            <a:pPr lvl="1" eaLnBrk="1" hangingPunct="1"/>
            <a:r>
              <a:rPr lang="pl-PL" sz="2600" dirty="0" smtClean="0"/>
              <a:t>Bruksela – Rekomendacje KE dotyczące działań antykryzysowych w dziedzinie zatrudnienia (walki </a:t>
            </a:r>
          </a:p>
          <a:p>
            <a:pPr lvl="1" algn="just" eaLnBrk="1" hangingPunct="1">
              <a:spcBef>
                <a:spcPts val="0"/>
              </a:spcBef>
              <a:buNone/>
            </a:pPr>
            <a:r>
              <a:rPr lang="pl-PL" sz="2600" dirty="0" smtClean="0"/>
              <a:t>	z bezrobociem)</a:t>
            </a:r>
          </a:p>
        </p:txBody>
      </p:sp>
      <p:pic>
        <p:nvPicPr>
          <p:cNvPr id="3076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Nasza hipoteza badawcza</a:t>
            </a:r>
          </a:p>
        </p:txBody>
      </p:sp>
      <p:sp>
        <p:nvSpPr>
          <p:cNvPr id="3075" name="Podtytu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None/>
            </a:pPr>
            <a:r>
              <a:rPr lang="pl-PL" sz="1800" dirty="0" smtClean="0"/>
              <a:t>	</a:t>
            </a:r>
            <a:r>
              <a:rPr lang="pl-PL" sz="2600" dirty="0" smtClean="0"/>
              <a:t>Po okresie dominacji </a:t>
            </a:r>
            <a:r>
              <a:rPr lang="pl-PL" sz="2600" b="1" dirty="0" smtClean="0"/>
              <a:t>pasywnych</a:t>
            </a:r>
            <a:r>
              <a:rPr lang="pl-PL" sz="2600" dirty="0" smtClean="0"/>
              <a:t> działań na rzecz bezrobotnych polska polityka rynku pracy </a:t>
            </a:r>
            <a:r>
              <a:rPr lang="pl-PL" sz="2600" b="1" dirty="0" smtClean="0"/>
              <a:t>ewoluuje</a:t>
            </a:r>
            <a:r>
              <a:rPr lang="pl-PL" sz="2600" dirty="0" smtClean="0"/>
              <a:t> </a:t>
            </a:r>
          </a:p>
          <a:p>
            <a:pPr algn="just" eaLnBrk="1" hangingPunct="1">
              <a:spcBef>
                <a:spcPts val="0"/>
              </a:spcBef>
              <a:buNone/>
            </a:pPr>
            <a:r>
              <a:rPr lang="pl-PL" sz="2600" dirty="0" smtClean="0"/>
              <a:t>	w kierunku polityk </a:t>
            </a:r>
            <a:r>
              <a:rPr lang="pl-PL" sz="2600" b="1" dirty="0" smtClean="0"/>
              <a:t>aktywnych</a:t>
            </a:r>
            <a:r>
              <a:rPr lang="pl-PL" sz="2600" dirty="0" smtClean="0"/>
              <a:t>. </a:t>
            </a:r>
          </a:p>
          <a:p>
            <a:pPr algn="just" eaLnBrk="1" hangingPunct="1">
              <a:buNone/>
            </a:pPr>
            <a:r>
              <a:rPr lang="pl-PL" sz="2600" dirty="0" smtClean="0"/>
              <a:t>	</a:t>
            </a:r>
          </a:p>
          <a:p>
            <a:pPr algn="just" eaLnBrk="1" hangingPunct="1">
              <a:buNone/>
            </a:pPr>
            <a:r>
              <a:rPr lang="pl-PL" sz="2600" dirty="0" smtClean="0"/>
              <a:t>	Polityki aktywne </a:t>
            </a:r>
            <a:r>
              <a:rPr lang="pl-PL" sz="2600" b="1" dirty="0" smtClean="0"/>
              <a:t>bezpośrednio oddziałują</a:t>
            </a:r>
            <a:r>
              <a:rPr lang="pl-PL" sz="2600" dirty="0" smtClean="0"/>
              <a:t> na szanse znalezienia pracy przez beneficjentów, </a:t>
            </a:r>
            <a:r>
              <a:rPr lang="pl-PL" sz="2600" b="1" dirty="0" smtClean="0"/>
              <a:t>indywidualizują podejście</a:t>
            </a:r>
            <a:r>
              <a:rPr lang="pl-PL" sz="2600" dirty="0" smtClean="0"/>
              <a:t> do potrzeb różnych kategorii bezrobotnych oraz </a:t>
            </a:r>
            <a:r>
              <a:rPr lang="pl-PL" sz="2600" b="1" dirty="0" smtClean="0"/>
              <a:t>przeciwdziałają</a:t>
            </a:r>
            <a:r>
              <a:rPr lang="pl-PL" sz="2600" dirty="0" smtClean="0"/>
              <a:t> wykluczeniu społecznemu.</a:t>
            </a:r>
          </a:p>
        </p:txBody>
      </p:sp>
      <p:pic>
        <p:nvPicPr>
          <p:cNvPr id="3076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Pasywne instrumenty rynku pracy</a:t>
            </a:r>
          </a:p>
        </p:txBody>
      </p:sp>
      <p:pic>
        <p:nvPicPr>
          <p:cNvPr id="3076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1484784"/>
            <a:ext cx="7560840" cy="418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Aktywne instrumenty i ich adresaci</a:t>
            </a:r>
          </a:p>
        </p:txBody>
      </p:sp>
      <p:sp>
        <p:nvSpPr>
          <p:cNvPr id="11" name="Symbol zastępczy tekstu 10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pl-PL" dirty="0" smtClean="0"/>
          </a:p>
          <a:p>
            <a:pPr algn="ctr"/>
            <a:endParaRPr lang="pl-PL" dirty="0" smtClean="0"/>
          </a:p>
          <a:p>
            <a:pPr algn="ctr"/>
            <a:r>
              <a:rPr lang="pl-PL" dirty="0" smtClean="0"/>
              <a:t>Instrumenty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lvl="1" indent="-342900" eaLnBrk="1" hangingPunct="1">
              <a:buFont typeface="Arial" charset="0"/>
              <a:buChar char="•"/>
            </a:pPr>
            <a:r>
              <a:rPr lang="pl-PL" sz="2400" dirty="0" smtClean="0"/>
              <a:t>Szkolenia</a:t>
            </a: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pl-PL" sz="2400" dirty="0" smtClean="0"/>
              <a:t>Zachęty zatrudnieniowe</a:t>
            </a: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pl-PL" sz="2400" dirty="0" smtClean="0"/>
              <a:t>Bezpośrednie tworzenie miejsc pracy</a:t>
            </a:r>
          </a:p>
          <a:p>
            <a:pPr marL="342900" lvl="1" indent="-342900" eaLnBrk="1" hangingPunct="1">
              <a:buFont typeface="Arial" charset="0"/>
              <a:buChar char="•"/>
            </a:pPr>
            <a:r>
              <a:rPr lang="pl-PL" sz="2400" dirty="0" smtClean="0"/>
              <a:t>Wspieranie bezrobotnych </a:t>
            </a:r>
          </a:p>
          <a:p>
            <a:pPr marL="342900" lvl="1" indent="-342900" eaLnBrk="1" hangingPunct="1">
              <a:spcBef>
                <a:spcPts val="0"/>
              </a:spcBef>
              <a:buNone/>
            </a:pPr>
            <a:r>
              <a:rPr lang="pl-PL" sz="2400" dirty="0" smtClean="0"/>
              <a:t>	w podejmowaniu działalności gospodarczej </a:t>
            </a:r>
            <a:endParaRPr lang="pl-PL" sz="2400" dirty="0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l-PL" dirty="0" smtClean="0"/>
              <a:t>Grupy ryzyka</a:t>
            </a:r>
            <a:endParaRPr lang="pl-PL" dirty="0"/>
          </a:p>
        </p:txBody>
      </p:sp>
      <p:sp>
        <p:nvSpPr>
          <p:cNvPr id="10" name="Symbol zastępczy zawartości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pl-PL" sz="2400" dirty="0" smtClean="0"/>
              <a:t>Bezrobotni do 25 roku  życia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pl-PL" sz="2400" dirty="0" smtClean="0"/>
              <a:t>Osoby powyżej 45 roku  życia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pl-PL" sz="2400" dirty="0" smtClean="0"/>
              <a:t>Niepełnosprawni</a:t>
            </a:r>
            <a:endParaRPr lang="pl-PL" sz="2400" dirty="0"/>
          </a:p>
        </p:txBody>
      </p:sp>
      <p:pic>
        <p:nvPicPr>
          <p:cNvPr id="4100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Nasze wnioski</a:t>
            </a:r>
          </a:p>
        </p:txBody>
      </p:sp>
      <p:pic>
        <p:nvPicPr>
          <p:cNvPr id="3076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  <p:sp>
        <p:nvSpPr>
          <p:cNvPr id="9" name="Symbol zastępczy zawartości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sz="2600" dirty="0" smtClean="0"/>
              <a:t>Współpraca publicznych instytucji zatrudnienia, instytucji pomocy społecznej oraz innych interesariuszy</a:t>
            </a:r>
          </a:p>
          <a:p>
            <a:pPr algn="just"/>
            <a:r>
              <a:rPr lang="pl-PL" sz="2600" dirty="0" smtClean="0"/>
              <a:t>Zakończenie prac nad kształtem systemu emerytalnego </a:t>
            </a:r>
          </a:p>
          <a:p>
            <a:pPr algn="just">
              <a:spcBef>
                <a:spcPts val="0"/>
              </a:spcBef>
              <a:buNone/>
            </a:pPr>
            <a:r>
              <a:rPr lang="pl-PL" sz="2600" dirty="0" smtClean="0"/>
              <a:t>	i zasad przechodzenia na emeryturę</a:t>
            </a:r>
          </a:p>
          <a:p>
            <a:pPr algn="just"/>
            <a:r>
              <a:rPr lang="pl-PL" sz="2600" dirty="0" smtClean="0"/>
              <a:t>Indywidualne i elastyczne podejście w doborze metod aktywizacji</a:t>
            </a:r>
          </a:p>
          <a:p>
            <a:pPr algn="just"/>
            <a:r>
              <a:rPr lang="pl-PL" sz="2600" dirty="0" smtClean="0"/>
              <a:t>Outsourcing usług</a:t>
            </a:r>
          </a:p>
          <a:p>
            <a:pPr algn="just"/>
            <a:r>
              <a:rPr lang="pl-PL" sz="2600" dirty="0" smtClean="0"/>
              <a:t>Finansowanie oparte na wynikach</a:t>
            </a:r>
          </a:p>
          <a:p>
            <a:pPr algn="just"/>
            <a:endParaRPr lang="pl-PL" dirty="0" smtClean="0"/>
          </a:p>
          <a:p>
            <a:endParaRPr lang="pl-PL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z="4000" b="1" dirty="0" smtClean="0"/>
              <a:t/>
            </a:r>
            <a:br>
              <a:rPr lang="pl-PL" sz="4000" b="1" dirty="0" smtClean="0"/>
            </a:br>
            <a:r>
              <a:rPr lang="pl-PL" sz="4000" b="1" dirty="0" smtClean="0"/>
              <a:t>Studium przypadku: Wielka Brytania</a:t>
            </a:r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l-PL" dirty="0" smtClean="0"/>
              <a:t>Stare problemy</a:t>
            </a:r>
            <a:endParaRPr lang="pl-PL" dirty="0"/>
          </a:p>
        </p:txBody>
      </p:sp>
      <p:sp>
        <p:nvSpPr>
          <p:cNvPr id="4099" name="Podtytu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pl-PL" dirty="0" smtClean="0"/>
              <a:t>Wysokie bezrobocie wśród młodzieży </a:t>
            </a:r>
          </a:p>
          <a:p>
            <a:pPr eaLnBrk="1" hangingPunct="1"/>
            <a:r>
              <a:rPr lang="pl-PL" dirty="0" smtClean="0"/>
              <a:t>Bezrobocie imigrantów</a:t>
            </a:r>
          </a:p>
          <a:p>
            <a:pPr eaLnBrk="1" hangingPunct="1"/>
            <a:r>
              <a:rPr lang="pl-PL" dirty="0" smtClean="0"/>
              <a:t>Regionalne zróżnicowanie bezrobocia</a:t>
            </a:r>
          </a:p>
          <a:p>
            <a:pPr eaLnBrk="1" hangingPunct="1"/>
            <a:r>
              <a:rPr lang="pl-PL" dirty="0" smtClean="0"/>
              <a:t>Wysoki odsetek osób długotrwale bezrobotnych</a:t>
            </a:r>
          </a:p>
          <a:p>
            <a:pPr eaLnBrk="1" hangingPunct="1"/>
            <a:r>
              <a:rPr lang="pl-PL" dirty="0" smtClean="0"/>
              <a:t>Cel: wskaźnik zatrudnienia – 80%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l-PL" dirty="0" smtClean="0"/>
              <a:t>Nowe wyzwania</a:t>
            </a:r>
            <a:endParaRPr lang="pl-PL" dirty="0"/>
          </a:p>
        </p:txBody>
      </p:sp>
      <p:sp>
        <p:nvSpPr>
          <p:cNvPr id="15" name="Symbol zastępczy zawartości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pl-PL" dirty="0" smtClean="0"/>
              <a:t>Zwiększenie jakości zatrudnienia </a:t>
            </a:r>
          </a:p>
          <a:p>
            <a:r>
              <a:rPr lang="pl-PL" dirty="0" smtClean="0"/>
              <a:t>Rozwój umiejętności przyszłych pracowników</a:t>
            </a:r>
          </a:p>
          <a:p>
            <a:r>
              <a:rPr lang="pl-PL" dirty="0" smtClean="0"/>
              <a:t>Indywidualizacja usług</a:t>
            </a:r>
          </a:p>
          <a:p>
            <a:r>
              <a:rPr lang="pl-PL" dirty="0" smtClean="0"/>
              <a:t>Odpowiedzialność klientów</a:t>
            </a:r>
          </a:p>
          <a:p>
            <a:r>
              <a:rPr lang="pl-PL" dirty="0" smtClean="0"/>
              <a:t>Współpraca z </a:t>
            </a:r>
            <a:r>
              <a:rPr lang="pl-PL" smtClean="0"/>
              <a:t>sektorem prywatnym</a:t>
            </a:r>
            <a:endParaRPr lang="pl-PL" dirty="0"/>
          </a:p>
        </p:txBody>
      </p:sp>
      <p:pic>
        <p:nvPicPr>
          <p:cNvPr id="4100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b="1" dirty="0" err="1" smtClean="0"/>
              <a:t>Flexible</a:t>
            </a:r>
            <a:r>
              <a:rPr lang="pl-PL" b="1" dirty="0" smtClean="0"/>
              <a:t> New Deal</a:t>
            </a:r>
            <a:endParaRPr lang="pl-PL" sz="4000" dirty="0" smtClean="0"/>
          </a:p>
        </p:txBody>
      </p:sp>
      <p:pic>
        <p:nvPicPr>
          <p:cNvPr id="4100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  <p:pic>
        <p:nvPicPr>
          <p:cNvPr id="2050" name="Picture 4" descr="Pages from in-work-better-of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31640" y="1556792"/>
            <a:ext cx="641002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le tekstowe 10"/>
          <p:cNvSpPr txBox="1"/>
          <p:nvPr/>
        </p:nvSpPr>
        <p:spPr>
          <a:xfrm>
            <a:off x="1259632" y="5301208"/>
            <a:ext cx="66247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err="1" smtClean="0"/>
              <a:t>Źródło</a:t>
            </a:r>
            <a:r>
              <a:rPr lang="en-US" sz="1000" b="1" dirty="0" smtClean="0"/>
              <a:t>:</a:t>
            </a:r>
            <a:r>
              <a:rPr lang="en-US" sz="1000" dirty="0" smtClean="0"/>
              <a:t> </a:t>
            </a:r>
            <a:r>
              <a:rPr lang="en-US" sz="1000" dirty="0" err="1" smtClean="0"/>
              <a:t>Casebourne</a:t>
            </a:r>
            <a:r>
              <a:rPr lang="en-US" sz="1000" dirty="0" smtClean="0"/>
              <a:t>, J., Gibbons, D., </a:t>
            </a:r>
            <a:r>
              <a:rPr lang="en-US" sz="1000" dirty="0" err="1" smtClean="0"/>
              <a:t>Prezentacja</a:t>
            </a:r>
            <a:r>
              <a:rPr lang="en-US" sz="1000" dirty="0" smtClean="0"/>
              <a:t> </a:t>
            </a:r>
            <a:r>
              <a:rPr lang="en-US" sz="1000" i="1" dirty="0" smtClean="0"/>
              <a:t>Employment Policy: Welfare, Employment and Skills</a:t>
            </a:r>
            <a:r>
              <a:rPr lang="en-US" sz="1000" dirty="0" smtClean="0"/>
              <a:t>, CESI</a:t>
            </a:r>
            <a:r>
              <a:rPr lang="pl-PL" sz="1000" dirty="0" smtClean="0"/>
              <a:t> </a:t>
            </a:r>
            <a:r>
              <a:rPr lang="en-US" sz="1000" dirty="0" smtClean="0"/>
              <a:t>UK</a:t>
            </a:r>
            <a:endParaRPr lang="pl-PL" sz="10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ytuł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b="1" dirty="0" smtClean="0"/>
              <a:t/>
            </a:r>
            <a:br>
              <a:rPr lang="pl-PL" b="1" dirty="0" smtClean="0"/>
            </a:br>
            <a:r>
              <a:rPr lang="pl-PL" sz="4000" b="1" dirty="0" smtClean="0"/>
              <a:t>Ocena </a:t>
            </a:r>
            <a:r>
              <a:rPr lang="pl-PL" sz="4000" b="1" dirty="0" err="1" smtClean="0"/>
              <a:t>Flexible</a:t>
            </a:r>
            <a:r>
              <a:rPr lang="pl-PL" sz="4000" b="1" dirty="0" smtClean="0"/>
              <a:t> New Deal</a:t>
            </a:r>
            <a:endParaRPr lang="pl-PL" sz="4000" dirty="0" smtClean="0"/>
          </a:p>
        </p:txBody>
      </p:sp>
      <p:sp>
        <p:nvSpPr>
          <p:cNvPr id="4099" name="Podtytu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pl-PL" sz="2600" dirty="0" smtClean="0"/>
              <a:t>Niedoskonałości systemu informatycznego</a:t>
            </a:r>
          </a:p>
          <a:p>
            <a:pPr eaLnBrk="1" hangingPunct="1"/>
            <a:r>
              <a:rPr lang="pl-PL" sz="2600" dirty="0" smtClean="0"/>
              <a:t>Aktywizacja łatwiejszych i „parkowanie” trudniejszych klientów</a:t>
            </a:r>
          </a:p>
          <a:p>
            <a:pPr eaLnBrk="1" hangingPunct="1"/>
            <a:r>
              <a:rPr lang="pl-PL" sz="2600" dirty="0" smtClean="0"/>
              <a:t>Zbyt duże oczekiwania wysokiej efektywności</a:t>
            </a:r>
          </a:p>
          <a:p>
            <a:pPr eaLnBrk="1" hangingPunct="1"/>
            <a:r>
              <a:rPr lang="pl-PL" sz="2600" dirty="0" smtClean="0"/>
              <a:t>Obawy o jakość indywidualnych usług</a:t>
            </a:r>
          </a:p>
          <a:p>
            <a:pPr eaLnBrk="1" hangingPunct="1"/>
            <a:r>
              <a:rPr lang="pl-PL" sz="2600" dirty="0" smtClean="0"/>
              <a:t>Zagrożenie finansowania</a:t>
            </a:r>
          </a:p>
          <a:p>
            <a:pPr eaLnBrk="1" hangingPunct="1"/>
            <a:endParaRPr lang="pl-PL" sz="2400" dirty="0" smtClean="0"/>
          </a:p>
          <a:p>
            <a:pPr lvl="1" eaLnBrk="1" hangingPunct="1"/>
            <a:endParaRPr lang="pl-PL" sz="2200" dirty="0" smtClean="0"/>
          </a:p>
        </p:txBody>
      </p:sp>
      <p:pic>
        <p:nvPicPr>
          <p:cNvPr id="4100" name="Picture 2" descr="C:\Users\dominika\Desktop\kapital_ludzki N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05488"/>
            <a:ext cx="28273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 descr="C:\Users\dominika\Desktop\UE+EFS-log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5702300"/>
            <a:ext cx="313213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5" descr="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1571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napi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51050" y="333375"/>
            <a:ext cx="44291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pole tekstowe 7"/>
          <p:cNvSpPr txBox="1">
            <a:spLocks noChangeArrowheads="1"/>
          </p:cNvSpPr>
          <p:nvPr/>
        </p:nvSpPr>
        <p:spPr bwMode="auto">
          <a:xfrm>
            <a:off x="3276600" y="6165850"/>
            <a:ext cx="2735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dirty="0">
                <a:latin typeface="Calibri" pitchFamily="34" charset="0"/>
              </a:rPr>
              <a:t>Konferencja Absolwentów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321</Words>
  <Application>Microsoft Office PowerPoint</Application>
  <PresentationFormat>Pokaz na ekranie (4:3)</PresentationFormat>
  <Paragraphs>118</Paragraphs>
  <Slides>12</Slides>
  <Notes>12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12</vt:i4>
      </vt:variant>
    </vt:vector>
  </HeadingPairs>
  <TitlesOfParts>
    <vt:vector size="13" baseType="lpstr">
      <vt:lpstr>Motyw pakietu Office</vt:lpstr>
      <vt:lpstr>Ciągłość i zmiana  w polityce rynku pracy</vt:lpstr>
      <vt:lpstr> O metodzie … czyli „jest kreatywnie”</vt:lpstr>
      <vt:lpstr> Nasza hipoteza badawcza</vt:lpstr>
      <vt:lpstr> Pasywne instrumenty rynku pracy</vt:lpstr>
      <vt:lpstr> Aktywne instrumenty i ich adresaci</vt:lpstr>
      <vt:lpstr> Nasze wnioski</vt:lpstr>
      <vt:lpstr> Studium przypadku: Wielka Brytania</vt:lpstr>
      <vt:lpstr> Flexible New Deal</vt:lpstr>
      <vt:lpstr> Ocena Flexible New Deal</vt:lpstr>
      <vt:lpstr> Ekspert o naszej pracy … </vt:lpstr>
      <vt:lpstr>O nas…</vt:lpstr>
      <vt:lpstr>Dziękuję za uwagę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dominika</dc:creator>
  <cp:lastModifiedBy>dominika</cp:lastModifiedBy>
  <cp:revision>47</cp:revision>
  <dcterms:created xsi:type="dcterms:W3CDTF">2010-07-14T14:14:13Z</dcterms:created>
  <dcterms:modified xsi:type="dcterms:W3CDTF">2010-07-15T22:22:19Z</dcterms:modified>
</cp:coreProperties>
</file>